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FF"/>
    <a:srgbClr val="008000"/>
    <a:srgbClr val="0000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111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竹本 彰子" userId="16bf086014b3de34" providerId="LiveId" clId="{3DDE045D-C6BB-46BE-8C0A-CD809C674C62}"/>
    <pc:docChg chg="custSel modSld">
      <pc:chgData name="竹本 彰子" userId="16bf086014b3de34" providerId="LiveId" clId="{3DDE045D-C6BB-46BE-8C0A-CD809C674C62}" dt="2022-08-16T23:03:28.307" v="2087" actId="1076"/>
      <pc:docMkLst>
        <pc:docMk/>
      </pc:docMkLst>
      <pc:sldChg chg="modSp mod">
        <pc:chgData name="竹本 彰子" userId="16bf086014b3de34" providerId="LiveId" clId="{3DDE045D-C6BB-46BE-8C0A-CD809C674C62}" dt="2022-07-18T08:28:07.553" v="2083" actId="20577"/>
        <pc:sldMkLst>
          <pc:docMk/>
          <pc:sldMk cId="2050517166" sldId="257"/>
        </pc:sldMkLst>
        <pc:spChg chg="mod">
          <ac:chgData name="竹本 彰子" userId="16bf086014b3de34" providerId="LiveId" clId="{3DDE045D-C6BB-46BE-8C0A-CD809C674C62}" dt="2022-03-02T01:05:45.953" v="1261" actId="20577"/>
          <ac:spMkLst>
            <pc:docMk/>
            <pc:sldMk cId="2050517166" sldId="257"/>
            <ac:spMk id="3" creationId="{854D671F-CA57-4CE4-B29F-13A272934EA9}"/>
          </ac:spMkLst>
        </pc:spChg>
        <pc:graphicFrameChg chg="mod modGraphic">
          <ac:chgData name="竹本 彰子" userId="16bf086014b3de34" providerId="LiveId" clId="{3DDE045D-C6BB-46BE-8C0A-CD809C674C62}" dt="2022-07-18T08:28:07.553" v="2083" actId="20577"/>
          <ac:graphicFrameMkLst>
            <pc:docMk/>
            <pc:sldMk cId="2050517166" sldId="257"/>
            <ac:graphicFrameMk id="2" creationId="{EC1CF9E5-E6FC-4F41-BE98-B4E173578062}"/>
          </ac:graphicFrameMkLst>
        </pc:graphicFrameChg>
      </pc:sldChg>
      <pc:sldChg chg="modSp mod">
        <pc:chgData name="竹本 彰子" userId="16bf086014b3de34" providerId="LiveId" clId="{3DDE045D-C6BB-46BE-8C0A-CD809C674C62}" dt="2022-08-16T23:03:28.307" v="2087" actId="1076"/>
        <pc:sldMkLst>
          <pc:docMk/>
          <pc:sldMk cId="3806779471" sldId="258"/>
        </pc:sldMkLst>
        <pc:graphicFrameChg chg="mod modGraphic">
          <ac:chgData name="竹本 彰子" userId="16bf086014b3de34" providerId="LiveId" clId="{3DDE045D-C6BB-46BE-8C0A-CD809C674C62}" dt="2022-08-16T23:03:28.307" v="2087" actId="1076"/>
          <ac:graphicFrameMkLst>
            <pc:docMk/>
            <pc:sldMk cId="3806779471" sldId="258"/>
            <ac:graphicFrameMk id="2" creationId="{EC1CF9E5-E6FC-4F41-BE98-B4E17357806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BD51A-705E-432E-962D-05DAE9736E8C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5B28-7C03-4B0B-833E-8308520A5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74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BD51A-705E-432E-962D-05DAE9736E8C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5B28-7C03-4B0B-833E-8308520A5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475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BD51A-705E-432E-962D-05DAE9736E8C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5B28-7C03-4B0B-833E-8308520A5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41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BD51A-705E-432E-962D-05DAE9736E8C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5B28-7C03-4B0B-833E-8308520A5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68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BD51A-705E-432E-962D-05DAE9736E8C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5B28-7C03-4B0B-833E-8308520A5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281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BD51A-705E-432E-962D-05DAE9736E8C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5B28-7C03-4B0B-833E-8308520A5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118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BD51A-705E-432E-962D-05DAE9736E8C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5B28-7C03-4B0B-833E-8308520A5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992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BD51A-705E-432E-962D-05DAE9736E8C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5B28-7C03-4B0B-833E-8308520A5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835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BD51A-705E-432E-962D-05DAE9736E8C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5B28-7C03-4B0B-833E-8308520A5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985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BD51A-705E-432E-962D-05DAE9736E8C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5B28-7C03-4B0B-833E-8308520A5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579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BD51A-705E-432E-962D-05DAE9736E8C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C5B28-7C03-4B0B-833E-8308520A5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8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BD51A-705E-432E-962D-05DAE9736E8C}" type="datetimeFigureOut">
              <a:rPr kumimoji="1" lang="ja-JP" altLang="en-US" smtClean="0"/>
              <a:t>2022/8/17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C5B28-7C03-4B0B-833E-8308520A52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076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EC1CF9E5-E6FC-4F41-BE98-B4E173578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464899"/>
              </p:ext>
            </p:extLst>
          </p:nvPr>
        </p:nvGraphicFramePr>
        <p:xfrm>
          <a:off x="91440" y="695960"/>
          <a:ext cx="8961120" cy="6093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631">
                  <a:extLst>
                    <a:ext uri="{9D8B030D-6E8A-4147-A177-3AD203B41FA5}">
                      <a16:colId xmlns:a16="http://schemas.microsoft.com/office/drawing/2014/main" val="1351058768"/>
                    </a:ext>
                  </a:extLst>
                </a:gridCol>
                <a:gridCol w="2022329">
                  <a:extLst>
                    <a:ext uri="{9D8B030D-6E8A-4147-A177-3AD203B41FA5}">
                      <a16:colId xmlns:a16="http://schemas.microsoft.com/office/drawing/2014/main" val="2655294145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84308280"/>
                    </a:ext>
                  </a:extLst>
                </a:gridCol>
                <a:gridCol w="1859280">
                  <a:extLst>
                    <a:ext uri="{9D8B030D-6E8A-4147-A177-3AD203B41FA5}">
                      <a16:colId xmlns:a16="http://schemas.microsoft.com/office/drawing/2014/main" val="1602833081"/>
                    </a:ext>
                  </a:extLst>
                </a:gridCol>
                <a:gridCol w="1897380">
                  <a:extLst>
                    <a:ext uri="{9D8B030D-6E8A-4147-A177-3AD203B41FA5}">
                      <a16:colId xmlns:a16="http://schemas.microsoft.com/office/drawing/2014/main" val="3280196293"/>
                    </a:ext>
                  </a:extLst>
                </a:gridCol>
              </a:tblGrid>
              <a:tr h="3190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区分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介護</a:t>
                      </a:r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保険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タクシー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介護タクシー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福祉タクシー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ヘルパータクシー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748824"/>
                  </a:ext>
                </a:extLst>
              </a:tr>
              <a:tr h="3190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事業形態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>
                          <a:solidFill>
                            <a:srgbClr val="0000FF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法人化（事業所開設）</a:t>
                      </a:r>
                      <a:endParaRPr kumimoji="1" lang="ja-JP" altLang="en-US" sz="1400" dirty="0">
                        <a:solidFill>
                          <a:srgbClr val="0000FF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個人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個人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FF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法人化</a:t>
                      </a:r>
                      <a:r>
                        <a:rPr kumimoji="1" lang="en-US" altLang="ja-JP" sz="1400" dirty="0">
                          <a:solidFill>
                            <a:srgbClr val="0000FF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※</a:t>
                      </a:r>
                      <a:r>
                        <a:rPr kumimoji="1" lang="ja-JP" altLang="en-US" sz="1400" dirty="0">
                          <a:solidFill>
                            <a:srgbClr val="0000FF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２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299141"/>
                  </a:ext>
                </a:extLst>
              </a:tr>
              <a:tr h="5423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二種免許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有無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×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612428"/>
                  </a:ext>
                </a:extLst>
              </a:tr>
              <a:tr h="5423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400" kern="1200" dirty="0">
                          <a:solidFill>
                            <a:schemeClr val="dk1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+mn-cs"/>
                        </a:rPr>
                        <a:t>自動車登録番号標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8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rgbClr val="008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rgbClr val="008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白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i="0" kern="1200" dirty="0">
                          <a:solidFill>
                            <a:schemeClr val="dk1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zh-TW" altLang="en-US" sz="1200" b="0" i="0" kern="1200" dirty="0">
                          <a:solidFill>
                            <a:schemeClr val="dk1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+mn-cs"/>
                        </a:rPr>
                        <a:t>自家用有償運送許可</a:t>
                      </a:r>
                      <a:r>
                        <a:rPr kumimoji="1" lang="ja-JP" altLang="en-US" sz="1200" b="0" i="0" kern="1200" dirty="0">
                          <a:solidFill>
                            <a:schemeClr val="dk1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+mn-cs"/>
                        </a:rPr>
                        <a:t>）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045515"/>
                  </a:ext>
                </a:extLst>
              </a:tr>
              <a:tr h="5423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介護保険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の適用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FF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〇</a:t>
                      </a:r>
                      <a:r>
                        <a:rPr kumimoji="1" lang="en-US" altLang="ja-JP" sz="1400" dirty="0">
                          <a:solidFill>
                            <a:srgbClr val="0000FF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※</a:t>
                      </a:r>
                      <a:r>
                        <a:rPr kumimoji="1" lang="ja-JP" altLang="en-US" sz="1400" dirty="0">
                          <a:solidFill>
                            <a:srgbClr val="0000FF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１</a:t>
                      </a:r>
                      <a:endParaRPr kumimoji="1" lang="en-US" altLang="ja-JP" sz="1400" dirty="0">
                        <a:solidFill>
                          <a:srgbClr val="0000FF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rgbClr val="0000FF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（利用範囲が限定）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×</a:t>
                      </a: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（全額負担）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×</a:t>
                      </a: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（全額負担）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×</a:t>
                      </a: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（料金が半値）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788556"/>
                  </a:ext>
                </a:extLst>
              </a:tr>
              <a:tr h="3190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必要資格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ヘルパー２級以上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ヘルパー２級以上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×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ヘルパー２級以上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530950"/>
                  </a:ext>
                </a:extLst>
              </a:tr>
              <a:tr h="3190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介護設備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190629"/>
                  </a:ext>
                </a:extLst>
              </a:tr>
              <a:tr h="3190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実費請求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093669"/>
                  </a:ext>
                </a:extLst>
              </a:tr>
              <a:tr h="14356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特徴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利用者が</a:t>
                      </a:r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要介護認定（介護保険適用）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を受けて利用が可能となり利用者の負担を軽減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+mn-cs"/>
                        </a:rPr>
                        <a:t>　ケアプランに基づく介護保険の適用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名称を統一してしまうと介護保険が適用可能と</a:t>
                      </a:r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誤認識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の可能性。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介護タクシーと福祉タクシーの違い特徴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がはっきりしなく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区別がつかいない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利用条件に制限なし（利用範囲が大）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+mn-cs"/>
                        </a:rPr>
                        <a:t>　福祉有償登録（</a:t>
                      </a:r>
                      <a:r>
                        <a:rPr kumimoji="1" lang="ja-JP" altLang="en-US" sz="1400" b="0" i="0" kern="1200" dirty="0">
                          <a:solidFill>
                            <a:srgbClr val="0000FF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+mn-cs"/>
                        </a:rPr>
                        <a:t>ぶらさがり許可）</a:t>
                      </a:r>
                      <a:r>
                        <a:rPr kumimoji="1" lang="ja-JP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+mn-cs"/>
                        </a:rPr>
                        <a:t>自家用車にて運賃を取って運送行為が可能</a:t>
                      </a:r>
                      <a:endParaRPr kumimoji="1" lang="en-US" altLang="ja-JP" sz="1400" b="0" i="0" kern="1200" dirty="0">
                        <a:solidFill>
                          <a:schemeClr val="dk1"/>
                        </a:solidFill>
                        <a:effectLst/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+mn-cs"/>
                        </a:rPr>
                        <a:t>→</a:t>
                      </a:r>
                      <a:r>
                        <a:rPr kumimoji="1" lang="ja-JP" altLang="en-US" sz="1400" b="0" i="0" kern="1200" dirty="0">
                          <a:solidFill>
                            <a:srgbClr val="0000FF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+mn-cs"/>
                        </a:rPr>
                        <a:t>利益重視の運送行為は禁止</a:t>
                      </a:r>
                      <a:r>
                        <a:rPr kumimoji="1" lang="en-US" altLang="ja-JP" sz="1400" b="0" i="0" kern="1200" dirty="0">
                          <a:solidFill>
                            <a:srgbClr val="0000FF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+mn-cs"/>
                        </a:rPr>
                        <a:t>(NPO</a:t>
                      </a:r>
                      <a:r>
                        <a:rPr kumimoji="1" lang="ja-JP" altLang="en-US" sz="1400" b="0" i="0" kern="1200" dirty="0">
                          <a:solidFill>
                            <a:srgbClr val="0000FF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+mn-cs"/>
                        </a:rPr>
                        <a:t>など</a:t>
                      </a:r>
                      <a:r>
                        <a:rPr kumimoji="1" lang="en-US" altLang="ja-JP" sz="1400" b="0" i="0" kern="1200" dirty="0">
                          <a:solidFill>
                            <a:srgbClr val="0000FF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+mn-cs"/>
                        </a:rPr>
                        <a:t>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244195"/>
                  </a:ext>
                </a:extLst>
              </a:tr>
              <a:tr h="14356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備考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rgbClr val="FF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※</a:t>
                      </a:r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１介護保険の適用範囲</a:t>
                      </a:r>
                      <a:endParaRPr kumimoji="1" lang="en-US" altLang="ja-JP" sz="1400" dirty="0">
                        <a:solidFill>
                          <a:srgbClr val="FF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　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前提として、単なる移動手段ではなく</a:t>
                      </a:r>
                      <a:r>
                        <a:rPr kumimoji="1" lang="ja-JP" altLang="en-US" sz="1400" dirty="0">
                          <a:solidFill>
                            <a:srgbClr val="0000FF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介助を行うことが前提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。通院（受診、リハビリなど）、選挙、申請、届出、預金等で</a:t>
                      </a:r>
                      <a:r>
                        <a:rPr kumimoji="1" lang="ja-JP" altLang="en-US" sz="1400" dirty="0">
                          <a:solidFill>
                            <a:srgbClr val="0000FF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本人が行く必要があるもの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。</a:t>
                      </a:r>
                      <a:r>
                        <a:rPr kumimoji="1" lang="ja-JP" altLang="en-US" sz="1400" dirty="0">
                          <a:solidFill>
                            <a:srgbClr val="0000FF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仕事や趣味での利用は適用除外、家族同乗でのサービス提供は認められていない</a:t>
                      </a:r>
                      <a:endParaRPr kumimoji="1" lang="en-US" altLang="ja-JP" sz="1400" dirty="0">
                        <a:solidFill>
                          <a:srgbClr val="0000FF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kern="1200" dirty="0">
                          <a:solidFill>
                            <a:srgbClr val="FF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400" b="0" i="0" kern="1200" dirty="0">
                          <a:solidFill>
                            <a:srgbClr val="FF0000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+mn-cs"/>
                        </a:rPr>
                        <a:t>２福祉有償運送は、</a:t>
                      </a:r>
                      <a:r>
                        <a:rPr kumimoji="1" lang="ja-JP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  <a:cs typeface="+mn-cs"/>
                        </a:rPr>
                        <a:t>過疎地であったり、極端に交通手段が乏しかったりする場合において、地域の福祉協議会の承認を得た上で登録を行う制度</a:t>
                      </a:r>
                      <a:endParaRPr kumimoji="1" lang="en-US" altLang="ja-JP" sz="1400" dirty="0">
                        <a:solidFill>
                          <a:srgbClr val="0000FF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361967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54D671F-CA57-4CE4-B29F-13A272934EA9}"/>
              </a:ext>
            </a:extLst>
          </p:cNvPr>
          <p:cNvSpPr/>
          <p:nvPr/>
        </p:nvSpPr>
        <p:spPr>
          <a:xfrm>
            <a:off x="1588770" y="123190"/>
            <a:ext cx="5966460" cy="4330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介護</a:t>
            </a:r>
            <a:r>
              <a:rPr kumimoji="1"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保険</a:t>
            </a:r>
            <a:r>
              <a:rPr kumimoji="1" lang="ja-JP" altLang="en-US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タクシーと介護（</a:t>
            </a:r>
            <a:r>
              <a:rPr kumimoji="1" lang="ja-JP" altLang="en-US" dirty="0">
                <a:solidFill>
                  <a:srgbClr val="008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福祉</a:t>
            </a:r>
            <a:r>
              <a:rPr kumimoji="1" lang="ja-JP" altLang="en-US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）タクシー等との違い</a:t>
            </a:r>
          </a:p>
        </p:txBody>
      </p:sp>
    </p:spTree>
    <p:extLst>
      <p:ext uri="{BB962C8B-B14F-4D97-AF65-F5344CB8AC3E}">
        <p14:creationId xmlns:p14="http://schemas.microsoft.com/office/powerpoint/2010/main" val="2050517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EC1CF9E5-E6FC-4F41-BE98-B4E173578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299570"/>
              </p:ext>
            </p:extLst>
          </p:nvPr>
        </p:nvGraphicFramePr>
        <p:xfrm>
          <a:off x="2438400" y="2181860"/>
          <a:ext cx="4117829" cy="190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2329">
                  <a:extLst>
                    <a:ext uri="{9D8B030D-6E8A-4147-A177-3AD203B41FA5}">
                      <a16:colId xmlns:a16="http://schemas.microsoft.com/office/drawing/2014/main" val="2655294145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84308280"/>
                    </a:ext>
                  </a:extLst>
                </a:gridCol>
              </a:tblGrid>
              <a:tr h="3190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介護</a:t>
                      </a:r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保険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タクシー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介護タクシー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748824"/>
                  </a:ext>
                </a:extLst>
              </a:tr>
              <a:tr h="31902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solidFill>
                            <a:srgbClr val="0000FF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法律で定められた訪問介護サービスにおける「通院等のための乗車又は降車の介助」を行う福祉車両の通称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道路運送法第３条の「一般乗用旅客運送事業（福祉輸送事業限定）」のことで車椅子やストレッチャーのまま乗車できる福祉車両の通称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299141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54D671F-CA57-4CE4-B29F-13A272934EA9}"/>
              </a:ext>
            </a:extLst>
          </p:cNvPr>
          <p:cNvSpPr/>
          <p:nvPr/>
        </p:nvSpPr>
        <p:spPr>
          <a:xfrm>
            <a:off x="1588770" y="123190"/>
            <a:ext cx="5966460" cy="4330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介護</a:t>
            </a:r>
            <a:r>
              <a:rPr kumimoji="1"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保険</a:t>
            </a:r>
            <a:r>
              <a:rPr kumimoji="1" lang="ja-JP" altLang="en-US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タクシーと介護（</a:t>
            </a:r>
            <a:r>
              <a:rPr kumimoji="1" lang="ja-JP" altLang="en-US" dirty="0">
                <a:solidFill>
                  <a:srgbClr val="008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福祉</a:t>
            </a:r>
            <a:r>
              <a:rPr kumimoji="1" lang="ja-JP" altLang="en-US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）タクシー等との違い</a:t>
            </a:r>
          </a:p>
        </p:txBody>
      </p:sp>
    </p:spTree>
    <p:extLst>
      <p:ext uri="{BB962C8B-B14F-4D97-AF65-F5344CB8AC3E}">
        <p14:creationId xmlns:p14="http://schemas.microsoft.com/office/powerpoint/2010/main" val="3806779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</TotalTime>
  <Words>395</Words>
  <Application>Microsoft Office PowerPoint</Application>
  <PresentationFormat>画面に合わせる (4:3)</PresentationFormat>
  <Paragraphs>64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HGS創英角ｺﾞｼｯｸUB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竹本 彰子</dc:creator>
  <cp:lastModifiedBy>竹本 彰子</cp:lastModifiedBy>
  <cp:revision>6</cp:revision>
  <dcterms:created xsi:type="dcterms:W3CDTF">2022-03-01T23:59:16Z</dcterms:created>
  <dcterms:modified xsi:type="dcterms:W3CDTF">2022-08-16T23:03:33Z</dcterms:modified>
</cp:coreProperties>
</file>